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0" r:id="rId6"/>
    <p:sldId id="261" r:id="rId7"/>
    <p:sldId id="262" r:id="rId8"/>
    <p:sldId id="286" r:id="rId9"/>
    <p:sldId id="292" r:id="rId10"/>
    <p:sldId id="293" r:id="rId11"/>
    <p:sldId id="291" r:id="rId12"/>
    <p:sldId id="290" r:id="rId13"/>
    <p:sldId id="296" r:id="rId14"/>
    <p:sldId id="297" r:id="rId15"/>
    <p:sldId id="294" r:id="rId16"/>
    <p:sldId id="295"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53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1329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7083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7243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268892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3812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877244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4250299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93436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173815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424778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59364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7971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1959782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174303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95033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44C92AB-D087-477C-868C-971A788192EF}" type="datetimeFigureOut">
              <a:rPr kumimoji="1" lang="ja-JP" altLang="en-US" smtClean="0"/>
              <a:t>2018/1/29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2161671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4C92AB-D087-477C-868C-971A788192EF}" type="datetimeFigureOut">
              <a:rPr kumimoji="1" lang="ja-JP" altLang="en-US" smtClean="0"/>
              <a:t>2018/1/29</a:t>
            </a:fld>
            <a:endParaRPr kumimoji="1" lang="ja-JP" alt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C0A63D4-190A-4242-8F80-0EB177DCB954}" type="slidenum">
              <a:rPr kumimoji="1" lang="ja-JP" altLang="en-US" smtClean="0"/>
              <a:t>‹#›</a:t>
            </a:fld>
            <a:endParaRPr kumimoji="1" lang="ja-JP" altLang="en-US" dirty="0"/>
          </a:p>
        </p:txBody>
      </p:sp>
    </p:spTree>
    <p:extLst>
      <p:ext uri="{BB962C8B-B14F-4D97-AF65-F5344CB8AC3E}">
        <p14:creationId xmlns:p14="http://schemas.microsoft.com/office/powerpoint/2010/main" val="3832289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600" b="1" dirty="0"/>
              <a:t>ゲーム制作パイプライン</a:t>
            </a:r>
            <a:r>
              <a:rPr lang="ja-JP" altLang="en-US" sz="3600" b="1" dirty="0" smtClean="0"/>
              <a:t>のご紹介</a:t>
            </a:r>
            <a:endParaRPr kumimoji="1" lang="ja-JP" altLang="en-US" sz="3600" dirty="0"/>
          </a:p>
        </p:txBody>
      </p:sp>
      <p:sp>
        <p:nvSpPr>
          <p:cNvPr id="3" name="サブタイトル 2"/>
          <p:cNvSpPr>
            <a:spLocks noGrp="1"/>
          </p:cNvSpPr>
          <p:nvPr>
            <p:ph type="subTitle" idx="1"/>
          </p:nvPr>
        </p:nvSpPr>
        <p:spPr/>
        <p:txBody>
          <a:bodyPr>
            <a:normAutofit lnSpcReduction="10000"/>
          </a:bodyPr>
          <a:lstStyle/>
          <a:p>
            <a:r>
              <a:rPr kumimoji="1" lang="ja-JP" altLang="en-US" dirty="0" smtClean="0"/>
              <a:t>株式会社プラチナゲームズ</a:t>
            </a:r>
            <a:endParaRPr kumimoji="1" lang="en-US" altLang="ja-JP" dirty="0" smtClean="0"/>
          </a:p>
          <a:p>
            <a:r>
              <a:rPr lang="ja-JP" altLang="en-US" dirty="0" smtClean="0"/>
              <a:t>技術戦略グループ　副グループ長</a:t>
            </a:r>
            <a:endParaRPr lang="en-US" altLang="ja-JP" dirty="0" smtClean="0"/>
          </a:p>
          <a:p>
            <a:r>
              <a:rPr kumimoji="1" lang="ja-JP" altLang="en-US" dirty="0" smtClean="0"/>
              <a:t>大寺　毅</a:t>
            </a:r>
            <a:endParaRPr kumimoji="1" lang="en-US" altLang="ja-JP" dirty="0" smtClean="0"/>
          </a:p>
          <a:p>
            <a:endParaRPr kumimoji="1" lang="ja-JP" altLang="en-US" dirty="0"/>
          </a:p>
        </p:txBody>
      </p:sp>
    </p:spTree>
    <p:extLst>
      <p:ext uri="{BB962C8B-B14F-4D97-AF65-F5344CB8AC3E}">
        <p14:creationId xmlns:p14="http://schemas.microsoft.com/office/powerpoint/2010/main" val="127186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smtClean="0"/>
              <a:t>なぜ「作業</a:t>
            </a:r>
            <a:r>
              <a:rPr lang="ja-JP" altLang="en-US" b="1" dirty="0"/>
              <a:t>の</a:t>
            </a:r>
            <a:r>
              <a:rPr lang="ja-JP" altLang="en-US" b="1" dirty="0" smtClean="0"/>
              <a:t>繰り返し」が多いのか？</a:t>
            </a:r>
            <a:endParaRPr lang="en-US" altLang="ja-JP" b="1" dirty="0"/>
          </a:p>
        </p:txBody>
      </p:sp>
      <p:sp>
        <p:nvSpPr>
          <p:cNvPr id="5" name="コンテンツ プレースホルダー 2"/>
          <p:cNvSpPr txBox="1">
            <a:spLocks/>
          </p:cNvSpPr>
          <p:nvPr/>
        </p:nvSpPr>
        <p:spPr>
          <a:xfrm>
            <a:off x="677334" y="1432800"/>
            <a:ext cx="8596668" cy="4608562"/>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smtClean="0"/>
              <a:t>ゲーム</a:t>
            </a:r>
            <a:r>
              <a:rPr lang="ja-JP" altLang="en-US" sz="2400" dirty="0"/>
              <a:t>制作において</a:t>
            </a:r>
            <a:r>
              <a:rPr lang="ja-JP" altLang="en-US" sz="2400" dirty="0" smtClean="0"/>
              <a:t>はデザイン、ゲーム性など多くのモノが決まっていない状態で開発をすすめていくことがあります。この場合、開発の中で様々な実験を行い、その中でよりよい</a:t>
            </a:r>
            <a:endParaRPr lang="en-US" altLang="ja-JP" sz="2400" dirty="0" smtClean="0"/>
          </a:p>
          <a:p>
            <a:pPr marL="0" indent="0">
              <a:buNone/>
            </a:pPr>
            <a:r>
              <a:rPr lang="ja-JP" altLang="en-US" sz="2400" dirty="0" smtClean="0"/>
              <a:t>モノを見つけ、それを組み立てゲームを仕上げていきます。</a:t>
            </a:r>
            <a:endParaRPr lang="en-US" altLang="ja-JP" sz="2400" dirty="0" smtClean="0"/>
          </a:p>
          <a:p>
            <a:pPr marL="0" indent="0">
              <a:buNone/>
            </a:pPr>
            <a:r>
              <a:rPr lang="ja-JP" altLang="en-US" sz="2400" dirty="0" smtClean="0"/>
              <a:t>そのため、どうしても作業の繰り返し（リテイク）が</a:t>
            </a:r>
            <a:endParaRPr lang="en-US" altLang="ja-JP" sz="2400" dirty="0" smtClean="0"/>
          </a:p>
          <a:p>
            <a:pPr marL="0" indent="0">
              <a:buNone/>
            </a:pPr>
            <a:r>
              <a:rPr lang="ja-JP" altLang="en-US" sz="2400" dirty="0" smtClean="0"/>
              <a:t>多く発生してしまいます。</a:t>
            </a:r>
            <a:endParaRPr lang="en-US" altLang="ja-JP" sz="2400" dirty="0" smtClean="0"/>
          </a:p>
          <a:p>
            <a:pPr marL="0" indent="0">
              <a:buNone/>
            </a:pPr>
            <a:r>
              <a:rPr lang="ja-JP" altLang="en-US" sz="2400" dirty="0" smtClean="0"/>
              <a:t>なので、ゲーム制作パイプラインで重要なのは・・・</a:t>
            </a:r>
            <a:endParaRPr lang="en-US" altLang="ja-JP" sz="2400" dirty="0"/>
          </a:p>
        </p:txBody>
      </p:sp>
    </p:spTree>
    <p:extLst>
      <p:ext uri="{BB962C8B-B14F-4D97-AF65-F5344CB8AC3E}">
        <p14:creationId xmlns:p14="http://schemas.microsoft.com/office/powerpoint/2010/main" val="399846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smtClean="0"/>
              <a:t>ゲーム制作</a:t>
            </a:r>
            <a:r>
              <a:rPr lang="ja-JP" altLang="en-US" b="1" dirty="0"/>
              <a:t>パイプラインで重要なこと</a:t>
            </a:r>
            <a:endParaRPr kumimoji="1" lang="ja-JP" altLang="en-US" b="1" dirty="0"/>
          </a:p>
        </p:txBody>
      </p:sp>
      <p:sp>
        <p:nvSpPr>
          <p:cNvPr id="3" name="コンテンツ プレースホルダー 2"/>
          <p:cNvSpPr>
            <a:spLocks noGrp="1"/>
          </p:cNvSpPr>
          <p:nvPr>
            <p:ph idx="1"/>
          </p:nvPr>
        </p:nvSpPr>
        <p:spPr>
          <a:xfrm>
            <a:off x="677334" y="1360799"/>
            <a:ext cx="8596668" cy="4680563"/>
          </a:xfrm>
        </p:spPr>
        <p:txBody>
          <a:bodyPr anchor="ctr">
            <a:normAutofit/>
          </a:bodyPr>
          <a:lstStyle/>
          <a:p>
            <a:pPr marL="0" indent="0" algn="ctr">
              <a:buNone/>
            </a:pPr>
            <a:r>
              <a:rPr lang="ja-JP" altLang="en-US" sz="6000" b="1" dirty="0" smtClean="0"/>
              <a:t>「イテレーション速度</a:t>
            </a:r>
            <a:r>
              <a:rPr lang="ja-JP" altLang="en-US" sz="3600" b="1" dirty="0" smtClean="0"/>
              <a:t>」</a:t>
            </a:r>
            <a:endParaRPr lang="en-US" altLang="ja-JP" sz="3600" b="1" dirty="0" smtClean="0"/>
          </a:p>
        </p:txBody>
      </p:sp>
    </p:spTree>
    <p:extLst>
      <p:ext uri="{BB962C8B-B14F-4D97-AF65-F5344CB8AC3E}">
        <p14:creationId xmlns:p14="http://schemas.microsoft.com/office/powerpoint/2010/main" val="43212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fontScale="90000"/>
          </a:bodyPr>
          <a:lstStyle/>
          <a:p>
            <a:r>
              <a:rPr lang="ja-JP" altLang="en-US" b="1" dirty="0" smtClean="0"/>
              <a:t>イテレーション速度</a:t>
            </a:r>
            <a:r>
              <a:rPr lang="en-US" altLang="ja-JP" b="1" dirty="0" smtClean="0"/>
              <a:t/>
            </a:r>
            <a:br>
              <a:rPr lang="en-US" altLang="ja-JP" b="1" dirty="0" smtClean="0"/>
            </a:br>
            <a:endParaRPr lang="en-US" altLang="ja-JP" b="1" dirty="0"/>
          </a:p>
        </p:txBody>
      </p:sp>
      <p:sp>
        <p:nvSpPr>
          <p:cNvPr id="3" name="コンテンツ プレースホルダー 2"/>
          <p:cNvSpPr>
            <a:spLocks noGrp="1"/>
          </p:cNvSpPr>
          <p:nvPr>
            <p:ph idx="1"/>
          </p:nvPr>
        </p:nvSpPr>
        <p:spPr>
          <a:xfrm>
            <a:off x="677334" y="1360799"/>
            <a:ext cx="8596668" cy="4680563"/>
          </a:xfrm>
        </p:spPr>
        <p:txBody>
          <a:bodyPr>
            <a:normAutofit/>
          </a:bodyPr>
          <a:lstStyle/>
          <a:p>
            <a:pPr marL="0" indent="0">
              <a:buNone/>
            </a:pPr>
            <a:r>
              <a:rPr lang="ja-JP" altLang="en-US" sz="2400" dirty="0" smtClean="0"/>
              <a:t>　ゲーム制作は、作業の繰り返し</a:t>
            </a:r>
            <a:r>
              <a:rPr lang="en-US" altLang="ja-JP" sz="2400" dirty="0" smtClean="0"/>
              <a:t>(</a:t>
            </a:r>
            <a:r>
              <a:rPr lang="ja-JP" altLang="en-US" sz="2400" dirty="0" smtClean="0"/>
              <a:t>リテイク）がどうしても</a:t>
            </a:r>
            <a:endParaRPr lang="en-US" altLang="ja-JP" sz="2400" dirty="0" smtClean="0"/>
          </a:p>
          <a:p>
            <a:pPr marL="0" indent="0">
              <a:buNone/>
            </a:pPr>
            <a:r>
              <a:rPr lang="ja-JP" altLang="en-US" sz="2400" dirty="0" smtClean="0"/>
              <a:t>発生してしまう特徴を持っているかと思います。</a:t>
            </a:r>
            <a:endParaRPr lang="en-US" altLang="ja-JP" sz="2400" dirty="0" smtClean="0"/>
          </a:p>
          <a:p>
            <a:pPr marL="0" indent="0">
              <a:buNone/>
            </a:pPr>
            <a:r>
              <a:rPr lang="ja-JP" altLang="en-US" sz="2400" dirty="0" smtClean="0"/>
              <a:t>そのためにゲーム制作パイプラインにおいては様々な箇所で</a:t>
            </a:r>
            <a:endParaRPr lang="en-US" altLang="ja-JP" sz="2400" dirty="0" smtClean="0"/>
          </a:p>
          <a:p>
            <a:pPr marL="0" indent="0">
              <a:buNone/>
            </a:pPr>
            <a:r>
              <a:rPr lang="ja-JP" altLang="en-US" sz="2400" dirty="0" smtClean="0"/>
              <a:t>「イレテーション速度」を上げていく工夫があったほうが</a:t>
            </a:r>
            <a:endParaRPr lang="en-US" altLang="ja-JP" sz="2400" dirty="0" smtClean="0"/>
          </a:p>
          <a:p>
            <a:pPr marL="0" indent="0">
              <a:buNone/>
            </a:pPr>
            <a:r>
              <a:rPr lang="ja-JP" altLang="en-US" sz="2400" dirty="0" smtClean="0"/>
              <a:t>よいかと思っています。</a:t>
            </a:r>
            <a:endParaRPr lang="en-US" altLang="ja-JP" sz="2400" dirty="0" smtClean="0"/>
          </a:p>
          <a:p>
            <a:pPr marL="0" indent="0">
              <a:buNone/>
            </a:pPr>
            <a:r>
              <a:rPr lang="ja-JP" altLang="en-US" sz="2400" dirty="0"/>
              <a:t>・データの出力後、すぐに実機で確認できる</a:t>
            </a:r>
            <a:endParaRPr lang="en-US" altLang="ja-JP" sz="2400" dirty="0" smtClean="0"/>
          </a:p>
          <a:p>
            <a:pPr marL="0" indent="0">
              <a:buNone/>
            </a:pPr>
            <a:r>
              <a:rPr lang="ja-JP" altLang="en-US" sz="2400" dirty="0" smtClean="0"/>
              <a:t>・ゲームエンジンの起動が速い</a:t>
            </a:r>
            <a:r>
              <a:rPr lang="en-US" altLang="ja-JP" sz="2400" dirty="0" smtClean="0"/>
              <a:t>	</a:t>
            </a:r>
          </a:p>
          <a:p>
            <a:pPr marL="0" indent="0">
              <a:buNone/>
            </a:pPr>
            <a:r>
              <a:rPr lang="ja-JP" altLang="en-US" sz="2400" dirty="0" smtClean="0"/>
              <a:t>・ゲームエンジン自体の反映が速い</a:t>
            </a:r>
            <a:endParaRPr lang="en-US" altLang="ja-JP" sz="2400" dirty="0" smtClean="0"/>
          </a:p>
          <a:p>
            <a:pPr marL="0" indent="0">
              <a:buNone/>
            </a:pPr>
            <a:r>
              <a:rPr lang="ja-JP" altLang="en-US" sz="2400" dirty="0" smtClean="0"/>
              <a:t>　などなど・・・</a:t>
            </a:r>
            <a:endParaRPr lang="en-US" altLang="ja-JP" sz="2400" dirty="0" smtClean="0"/>
          </a:p>
        </p:txBody>
      </p:sp>
    </p:spTree>
    <p:extLst>
      <p:ext uri="{BB962C8B-B14F-4D97-AF65-F5344CB8AC3E}">
        <p14:creationId xmlns:p14="http://schemas.microsoft.com/office/powerpoint/2010/main" val="2117469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fontScale="90000"/>
          </a:bodyPr>
          <a:lstStyle/>
          <a:p>
            <a:r>
              <a:rPr lang="ja-JP" altLang="en-US" b="1" dirty="0"/>
              <a:t>ゲーム制作パイプラインでの取り組み</a:t>
            </a:r>
            <a:r>
              <a:rPr lang="en-US" altLang="ja-JP" b="1" dirty="0" smtClean="0"/>
              <a:t/>
            </a:r>
            <a:br>
              <a:rPr lang="en-US" altLang="ja-JP" b="1" dirty="0" smtClean="0"/>
            </a:br>
            <a:endParaRPr lang="en-US" altLang="ja-JP" b="1" dirty="0"/>
          </a:p>
        </p:txBody>
      </p:sp>
      <p:sp>
        <p:nvSpPr>
          <p:cNvPr id="3" name="コンテンツ プレースホルダー 2"/>
          <p:cNvSpPr>
            <a:spLocks noGrp="1"/>
          </p:cNvSpPr>
          <p:nvPr>
            <p:ph idx="1"/>
          </p:nvPr>
        </p:nvSpPr>
        <p:spPr>
          <a:xfrm>
            <a:off x="295735" y="1360800"/>
            <a:ext cx="9397004" cy="2491312"/>
          </a:xfrm>
        </p:spPr>
        <p:txBody>
          <a:bodyPr>
            <a:normAutofit/>
          </a:bodyPr>
          <a:lstStyle/>
          <a:p>
            <a:pPr marL="0" indent="0">
              <a:buNone/>
            </a:pPr>
            <a:r>
              <a:rPr lang="ja-JP" altLang="en-US" sz="2400" dirty="0" smtClean="0"/>
              <a:t>　イテレーション速度を向上するための一例として弊社では</a:t>
            </a:r>
            <a:endParaRPr lang="en-US" altLang="ja-JP" sz="2400" dirty="0" smtClean="0"/>
          </a:p>
          <a:p>
            <a:pPr marL="0" indent="0">
              <a:buNone/>
            </a:pPr>
            <a:r>
              <a:rPr lang="ja-JP" altLang="en-US" sz="2400" dirty="0"/>
              <a:t>主</a:t>
            </a:r>
            <a:r>
              <a:rPr lang="ja-JP" altLang="en-US" sz="2400" dirty="0" smtClean="0"/>
              <a:t>な制作環境ツール群を実機上</a:t>
            </a:r>
            <a:r>
              <a:rPr lang="en-US" altLang="ja-JP" sz="2400" dirty="0" smtClean="0"/>
              <a:t>( </a:t>
            </a:r>
            <a:r>
              <a:rPr lang="ja-JP" altLang="en-US" sz="2400" dirty="0" smtClean="0"/>
              <a:t>ハードウェア上 </a:t>
            </a:r>
            <a:r>
              <a:rPr lang="en-US" altLang="ja-JP" sz="2400" dirty="0" smtClean="0"/>
              <a:t>)</a:t>
            </a:r>
            <a:r>
              <a:rPr lang="ja-JP" altLang="en-US" sz="2400" dirty="0" smtClean="0"/>
              <a:t>で動かせる</a:t>
            </a:r>
            <a:endParaRPr lang="en-US" altLang="ja-JP" sz="2400" dirty="0" smtClean="0"/>
          </a:p>
          <a:p>
            <a:pPr marL="0" indent="0">
              <a:buNone/>
            </a:pPr>
            <a:r>
              <a:rPr lang="ja-JP" altLang="en-US" sz="2400" dirty="0" smtClean="0"/>
              <a:t>環境を整えています。これにより実機上の見た目の確認を</a:t>
            </a:r>
            <a:endParaRPr lang="en-US" altLang="ja-JP" sz="2400" dirty="0" smtClean="0"/>
          </a:p>
          <a:p>
            <a:pPr marL="0" indent="0">
              <a:buNone/>
            </a:pPr>
            <a:r>
              <a:rPr lang="ja-JP" altLang="en-US" sz="2400" dirty="0" smtClean="0"/>
              <a:t>リアルタイムで行えるようになっています。</a:t>
            </a:r>
            <a:endParaRPr lang="en-US" altLang="ja-JP" sz="2400" dirty="0" smtClean="0"/>
          </a:p>
          <a:p>
            <a:pPr marL="0" indent="0">
              <a:buNone/>
            </a:pPr>
            <a:endParaRPr lang="en-US" altLang="ja-JP" sz="2400" dirty="0" smtClean="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4140" y="3542511"/>
            <a:ext cx="5222260" cy="2937521"/>
          </a:xfrm>
          <a:prstGeom prst="rect">
            <a:avLst/>
          </a:prstGeom>
        </p:spPr>
      </p:pic>
    </p:spTree>
    <p:extLst>
      <p:ext uri="{BB962C8B-B14F-4D97-AF65-F5344CB8AC3E}">
        <p14:creationId xmlns:p14="http://schemas.microsoft.com/office/powerpoint/2010/main" val="219651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smtClean="0"/>
              <a:t>弊社の制作パイプラインの課題</a:t>
            </a:r>
            <a:endParaRPr lang="en-US" altLang="ja-JP" b="1" dirty="0"/>
          </a:p>
        </p:txBody>
      </p:sp>
      <p:sp>
        <p:nvSpPr>
          <p:cNvPr id="3" name="コンテンツ プレースホルダー 2"/>
          <p:cNvSpPr>
            <a:spLocks noGrp="1"/>
          </p:cNvSpPr>
          <p:nvPr>
            <p:ph idx="1"/>
          </p:nvPr>
        </p:nvSpPr>
        <p:spPr>
          <a:xfrm>
            <a:off x="295735" y="1360800"/>
            <a:ext cx="9397004" cy="5025600"/>
          </a:xfrm>
        </p:spPr>
        <p:txBody>
          <a:bodyPr>
            <a:normAutofit/>
          </a:bodyPr>
          <a:lstStyle/>
          <a:p>
            <a:pPr marL="0" indent="0">
              <a:buNone/>
            </a:pPr>
            <a:r>
              <a:rPr lang="ja-JP" altLang="en-US" sz="2400" dirty="0" smtClean="0"/>
              <a:t>　弊社では</a:t>
            </a:r>
            <a:r>
              <a:rPr lang="ja-JP" altLang="en-US" sz="2400" dirty="0"/>
              <a:t>主な制作</a:t>
            </a:r>
            <a:r>
              <a:rPr lang="ja-JP" altLang="en-US" sz="2400" dirty="0" smtClean="0"/>
              <a:t>パイプラインではツール群を実機上で</a:t>
            </a:r>
            <a:endParaRPr lang="en-US" altLang="ja-JP" sz="2400" dirty="0" smtClean="0"/>
          </a:p>
          <a:p>
            <a:pPr marL="0" indent="0">
              <a:buNone/>
            </a:pPr>
            <a:r>
              <a:rPr lang="ja-JP" altLang="en-US" sz="2400" dirty="0" smtClean="0"/>
              <a:t>動かせるようにして、「イテレーション速度」を上げてきましたが</a:t>
            </a:r>
            <a:endParaRPr lang="en-US" altLang="ja-JP" sz="2400" dirty="0" smtClean="0"/>
          </a:p>
          <a:p>
            <a:pPr marL="0" indent="0">
              <a:buNone/>
            </a:pPr>
            <a:r>
              <a:rPr lang="ja-JP" altLang="en-US" sz="2400" dirty="0" smtClean="0"/>
              <a:t>・データの複雑性に対応できていない</a:t>
            </a:r>
            <a:endParaRPr lang="en-US" altLang="ja-JP" sz="2400" dirty="0" smtClean="0"/>
          </a:p>
          <a:p>
            <a:pPr marL="0" indent="0">
              <a:buNone/>
            </a:pPr>
            <a:r>
              <a:rPr lang="ja-JP" altLang="en-US" sz="2400" dirty="0" smtClean="0"/>
              <a:t>・パイプライン整備の属人化によるコスト増大</a:t>
            </a:r>
            <a:endParaRPr lang="en-US" altLang="ja-JP" sz="2400" dirty="0" smtClean="0"/>
          </a:p>
          <a:p>
            <a:pPr marL="0" indent="0">
              <a:buNone/>
            </a:pPr>
            <a:r>
              <a:rPr lang="ja-JP" altLang="en-US" sz="2400" dirty="0" smtClean="0"/>
              <a:t>など様々な問題が発生しております。</a:t>
            </a:r>
            <a:endParaRPr lang="en-US" altLang="ja-JP" sz="2400" dirty="0" smtClean="0"/>
          </a:p>
          <a:p>
            <a:pPr marL="0" indent="0">
              <a:buNone/>
            </a:pPr>
            <a:r>
              <a:rPr lang="en-US" altLang="ja-JP" sz="2400" dirty="0" smtClean="0"/>
              <a:t>UE4</a:t>
            </a:r>
            <a:r>
              <a:rPr lang="ja-JP" altLang="en-US" sz="2400" dirty="0" smtClean="0"/>
              <a:t>や</a:t>
            </a:r>
            <a:r>
              <a:rPr lang="en-US" altLang="ja-JP" sz="2400" dirty="0" smtClean="0"/>
              <a:t>Unity</a:t>
            </a:r>
            <a:r>
              <a:rPr lang="ja-JP" altLang="en-US" sz="2400" dirty="0" smtClean="0"/>
              <a:t>では統合開発環境を用意することで解決できている</a:t>
            </a:r>
            <a:endParaRPr lang="en-US" altLang="ja-JP" sz="2400" dirty="0" smtClean="0"/>
          </a:p>
          <a:p>
            <a:pPr marL="0" indent="0">
              <a:buNone/>
            </a:pPr>
            <a:r>
              <a:rPr lang="ja-JP" altLang="en-US" sz="2400" dirty="0" smtClean="0"/>
              <a:t>部分もあるとは思いますが、ツール</a:t>
            </a:r>
            <a:r>
              <a:rPr lang="ja-JP" altLang="en-US" sz="2400" dirty="0"/>
              <a:t>の開発コストの</a:t>
            </a:r>
            <a:r>
              <a:rPr lang="ja-JP" altLang="en-US" sz="2400" dirty="0" smtClean="0"/>
              <a:t>増大など</a:t>
            </a:r>
            <a:endParaRPr lang="en-US" altLang="ja-JP" sz="2400" dirty="0" smtClean="0"/>
          </a:p>
          <a:p>
            <a:pPr marL="0" indent="0">
              <a:buNone/>
            </a:pPr>
            <a:r>
              <a:rPr lang="ja-JP" altLang="en-US" sz="2400" dirty="0" smtClean="0"/>
              <a:t>別の問題もあり、まだ不十分なところも多いように思います。</a:t>
            </a:r>
            <a:endParaRPr lang="en-US" altLang="ja-JP" sz="2400" dirty="0" smtClean="0"/>
          </a:p>
        </p:txBody>
      </p:sp>
    </p:spTree>
    <p:extLst>
      <p:ext uri="{BB962C8B-B14F-4D97-AF65-F5344CB8AC3E}">
        <p14:creationId xmlns:p14="http://schemas.microsoft.com/office/powerpoint/2010/main" val="79194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smtClean="0"/>
              <a:t>最後に</a:t>
            </a:r>
            <a:endParaRPr lang="en-US" altLang="ja-JP" b="1" dirty="0"/>
          </a:p>
        </p:txBody>
      </p:sp>
      <p:sp>
        <p:nvSpPr>
          <p:cNvPr id="3" name="コンテンツ プレースホルダー 2"/>
          <p:cNvSpPr>
            <a:spLocks noGrp="1"/>
          </p:cNvSpPr>
          <p:nvPr>
            <p:ph idx="1"/>
          </p:nvPr>
        </p:nvSpPr>
        <p:spPr>
          <a:xfrm>
            <a:off x="677334" y="1360799"/>
            <a:ext cx="8596668" cy="4680563"/>
          </a:xfrm>
        </p:spPr>
        <p:txBody>
          <a:bodyPr anchor="ctr">
            <a:normAutofit/>
          </a:bodyPr>
          <a:lstStyle/>
          <a:p>
            <a:pPr marL="0" indent="0">
              <a:buNone/>
            </a:pPr>
            <a:r>
              <a:rPr lang="ja-JP" altLang="en-US" sz="2400" dirty="0" smtClean="0"/>
              <a:t>　今回は「ゲーム制作パイプラインの紹介」として</a:t>
            </a:r>
            <a:endParaRPr lang="en-US" altLang="ja-JP" sz="2400" dirty="0" smtClean="0"/>
          </a:p>
          <a:p>
            <a:pPr marL="0" indent="0">
              <a:buNone/>
            </a:pPr>
            <a:r>
              <a:rPr lang="ja-JP" altLang="en-US" sz="2400" dirty="0" smtClean="0"/>
              <a:t>・ゲーム</a:t>
            </a:r>
            <a:r>
              <a:rPr lang="ja-JP" altLang="en-US" sz="2400" dirty="0"/>
              <a:t>制作</a:t>
            </a:r>
            <a:r>
              <a:rPr lang="ja-JP" altLang="en-US" sz="2400" dirty="0" smtClean="0"/>
              <a:t>パイプラインの全体図</a:t>
            </a:r>
            <a:endParaRPr lang="en-US" altLang="ja-JP" sz="2400" dirty="0" smtClean="0"/>
          </a:p>
          <a:p>
            <a:pPr marL="0" indent="0">
              <a:buNone/>
            </a:pPr>
            <a:r>
              <a:rPr lang="ja-JP" altLang="en-US" sz="2400" dirty="0" smtClean="0"/>
              <a:t>・ゲーム制作の特徴</a:t>
            </a:r>
            <a:endParaRPr lang="en-US" altLang="ja-JP" sz="2400" dirty="0" smtClean="0"/>
          </a:p>
          <a:p>
            <a:pPr marL="0" indent="0">
              <a:buNone/>
            </a:pPr>
            <a:r>
              <a:rPr lang="ja-JP" altLang="en-US" sz="2400" dirty="0"/>
              <a:t>・ゲーム制作パイプラインで重要な</a:t>
            </a:r>
            <a:r>
              <a:rPr lang="ja-JP" altLang="en-US" sz="2400" dirty="0" smtClean="0"/>
              <a:t>こと</a:t>
            </a:r>
            <a:endParaRPr lang="en-US" altLang="ja-JP" sz="2400" dirty="0" smtClean="0"/>
          </a:p>
          <a:p>
            <a:pPr marL="0" indent="0">
              <a:buNone/>
            </a:pPr>
            <a:r>
              <a:rPr lang="ja-JP" altLang="en-US" sz="2400"/>
              <a:t>・ゲーム制作パイプラインでの取り組み</a:t>
            </a:r>
            <a:r>
              <a:rPr lang="ja-JP" altLang="en-US" sz="2400"/>
              <a:t>と</a:t>
            </a:r>
            <a:r>
              <a:rPr lang="ja-JP" altLang="en-US" sz="2400" smtClean="0"/>
              <a:t>課題</a:t>
            </a:r>
            <a:endParaRPr lang="ja-JP" altLang="en-US" sz="2400" dirty="0"/>
          </a:p>
          <a:p>
            <a:pPr marL="0" indent="0">
              <a:buNone/>
            </a:pPr>
            <a:r>
              <a:rPr lang="ja-JP" altLang="en-US" sz="2400" dirty="0"/>
              <a:t>　</a:t>
            </a:r>
            <a:r>
              <a:rPr lang="ja-JP" altLang="en-US" sz="2400" dirty="0" smtClean="0"/>
              <a:t>を私なりにまとめてみました。</a:t>
            </a:r>
            <a:endParaRPr lang="en-US" altLang="ja-JP" sz="2400" dirty="0" smtClean="0"/>
          </a:p>
          <a:p>
            <a:pPr marL="0" indent="0">
              <a:buNone/>
            </a:pPr>
            <a:endParaRPr lang="en-US" altLang="ja-JP" sz="2400" dirty="0" smtClean="0"/>
          </a:p>
          <a:p>
            <a:pPr marL="0" indent="0">
              <a:buNone/>
            </a:pPr>
            <a:r>
              <a:rPr lang="ja-JP" altLang="en-US" sz="2400" dirty="0"/>
              <a:t>　</a:t>
            </a:r>
            <a:r>
              <a:rPr lang="ja-JP" altLang="en-US" sz="2400" dirty="0" smtClean="0"/>
              <a:t>これらがみなさんの制作パイプラインの設計になにか</a:t>
            </a:r>
            <a:endParaRPr lang="en-US" altLang="ja-JP" sz="2400" dirty="0" smtClean="0"/>
          </a:p>
          <a:p>
            <a:pPr marL="0" indent="0">
              <a:buNone/>
            </a:pPr>
            <a:r>
              <a:rPr lang="ja-JP" altLang="en-US" sz="2400" dirty="0" smtClean="0"/>
              <a:t>参考になれば幸いかと思います。</a:t>
            </a:r>
            <a:endParaRPr lang="en-US" altLang="ja-JP" sz="2400" dirty="0" smtClean="0"/>
          </a:p>
        </p:txBody>
      </p:sp>
    </p:spTree>
    <p:extLst>
      <p:ext uri="{BB962C8B-B14F-4D97-AF65-F5344CB8AC3E}">
        <p14:creationId xmlns:p14="http://schemas.microsoft.com/office/powerpoint/2010/main" val="2016143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697600"/>
          </a:xfrm>
        </p:spPr>
        <p:txBody>
          <a:bodyPr anchor="ctr">
            <a:normAutofit/>
          </a:bodyPr>
          <a:lstStyle/>
          <a:p>
            <a:pPr algn="ctr"/>
            <a:r>
              <a:rPr lang="ja-JP" altLang="en-US" sz="3200" b="1" dirty="0" smtClean="0">
                <a:solidFill>
                  <a:schemeClr val="tx1"/>
                </a:solidFill>
              </a:rPr>
              <a:t>ご清聴ありがとうございました。</a:t>
            </a:r>
            <a:endParaRPr lang="en-US" altLang="ja-JP" sz="3200" b="1" dirty="0">
              <a:solidFill>
                <a:schemeClr val="tx1"/>
              </a:solidFill>
            </a:endParaRPr>
          </a:p>
        </p:txBody>
      </p:sp>
    </p:spTree>
    <p:extLst>
      <p:ext uri="{BB962C8B-B14F-4D97-AF65-F5344CB8AC3E}">
        <p14:creationId xmlns:p14="http://schemas.microsoft.com/office/powerpoint/2010/main" val="129840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lang="ja-JP" altLang="en-US" b="1" dirty="0" smtClean="0"/>
              <a:t>自己</a:t>
            </a:r>
            <a:r>
              <a:rPr lang="ja-JP" altLang="en-US" b="1" dirty="0"/>
              <a:t>紹介</a:t>
            </a:r>
            <a:endParaRPr kumimoji="1" lang="ja-JP" altLang="en-US" b="1" dirty="0"/>
          </a:p>
        </p:txBody>
      </p:sp>
      <p:sp>
        <p:nvSpPr>
          <p:cNvPr id="3" name="コンテンツ プレースホルダー 2"/>
          <p:cNvSpPr>
            <a:spLocks noGrp="1"/>
          </p:cNvSpPr>
          <p:nvPr>
            <p:ph idx="1"/>
          </p:nvPr>
        </p:nvSpPr>
        <p:spPr>
          <a:xfrm>
            <a:off x="677334" y="1360799"/>
            <a:ext cx="8596668" cy="4680563"/>
          </a:xfrm>
        </p:spPr>
        <p:txBody>
          <a:bodyPr>
            <a:normAutofit lnSpcReduction="10000"/>
          </a:bodyPr>
          <a:lstStyle/>
          <a:p>
            <a:r>
              <a:rPr kumimoji="1" lang="ja-JP" altLang="en-US" sz="2400" b="1" dirty="0" smtClean="0"/>
              <a:t>主な参加作品</a:t>
            </a:r>
            <a:endParaRPr kumimoji="1" lang="en-US" altLang="ja-JP" sz="2400" b="1" dirty="0" smtClean="0"/>
          </a:p>
          <a:p>
            <a:pPr marL="0" indent="0">
              <a:buNone/>
            </a:pPr>
            <a:r>
              <a:rPr lang="ja-JP" altLang="en-US" sz="2400" dirty="0"/>
              <a:t>　・</a:t>
            </a:r>
            <a:r>
              <a:rPr lang="en-US" altLang="ja-JP" sz="2400" dirty="0"/>
              <a:t>VANQUISH -</a:t>
            </a:r>
            <a:r>
              <a:rPr lang="ja-JP" altLang="en-US" sz="2400" dirty="0" smtClean="0"/>
              <a:t>ヴァンキッシュ</a:t>
            </a:r>
            <a:r>
              <a:rPr lang="en-US" altLang="ja-JP" sz="2400" dirty="0" smtClean="0"/>
              <a:t>- ( </a:t>
            </a:r>
            <a:r>
              <a:rPr lang="en-US" altLang="ja-JP" sz="2400" dirty="0"/>
              <a:t>SEGA </a:t>
            </a:r>
            <a:r>
              <a:rPr lang="en-US" altLang="ja-JP" sz="2400" dirty="0" smtClean="0"/>
              <a:t>)</a:t>
            </a:r>
            <a:endParaRPr lang="en-US" altLang="ja-JP" sz="2400" dirty="0"/>
          </a:p>
          <a:p>
            <a:pPr marL="0" indent="0">
              <a:buNone/>
            </a:pPr>
            <a:r>
              <a:rPr lang="ja-JP" altLang="en-US" sz="2400" dirty="0"/>
              <a:t>　・</a:t>
            </a:r>
            <a:r>
              <a:rPr lang="en-US" altLang="ja-JP" sz="2400" dirty="0"/>
              <a:t>METAL GEAR RISING </a:t>
            </a:r>
            <a:r>
              <a:rPr lang="en-US" altLang="ja-JP" sz="2400" dirty="0" smtClean="0"/>
              <a:t>REVENGEANCE ( </a:t>
            </a:r>
            <a:r>
              <a:rPr lang="en-US" altLang="ja-JP" sz="2400" dirty="0"/>
              <a:t>KONAMI </a:t>
            </a:r>
            <a:r>
              <a:rPr lang="en-US" altLang="ja-JP" sz="2400" dirty="0" smtClean="0"/>
              <a:t>)</a:t>
            </a:r>
            <a:endParaRPr lang="en-US" altLang="ja-JP" sz="2400" dirty="0"/>
          </a:p>
          <a:p>
            <a:pPr marL="0" indent="0">
              <a:buNone/>
            </a:pPr>
            <a:r>
              <a:rPr lang="ja-JP" altLang="en-US" sz="2400" dirty="0"/>
              <a:t>　・</a:t>
            </a:r>
            <a:r>
              <a:rPr lang="en-US" altLang="ja-JP" sz="2400" dirty="0"/>
              <a:t>The Legend of </a:t>
            </a:r>
            <a:r>
              <a:rPr lang="en-US" altLang="ja-JP" sz="2400" dirty="0" err="1" smtClean="0"/>
              <a:t>Korra</a:t>
            </a:r>
            <a:r>
              <a:rPr lang="en-US" altLang="ja-JP" sz="2400" dirty="0" smtClean="0"/>
              <a:t> ( </a:t>
            </a:r>
            <a:r>
              <a:rPr lang="en-US" altLang="ja-JP" sz="2400" dirty="0"/>
              <a:t>Activision )</a:t>
            </a:r>
          </a:p>
          <a:p>
            <a:pPr marL="0" indent="0">
              <a:buNone/>
            </a:pPr>
            <a:r>
              <a:rPr lang="ja-JP" altLang="en-US" sz="2400" dirty="0"/>
              <a:t>　・</a:t>
            </a:r>
            <a:r>
              <a:rPr lang="en-US" altLang="ja-JP" sz="2400" dirty="0" err="1"/>
              <a:t>NieR</a:t>
            </a:r>
            <a:r>
              <a:rPr lang="ja-JP" altLang="en-US" sz="2400" dirty="0"/>
              <a:t>：</a:t>
            </a:r>
            <a:r>
              <a:rPr lang="en-US" altLang="ja-JP" sz="2400" dirty="0" smtClean="0"/>
              <a:t>Automata ( </a:t>
            </a:r>
            <a:r>
              <a:rPr lang="en-US" altLang="ja-JP" sz="2400" dirty="0"/>
              <a:t>SQUARE ENIX </a:t>
            </a:r>
            <a:r>
              <a:rPr lang="en-US" altLang="ja-JP" sz="2400" dirty="0" smtClean="0"/>
              <a:t>)</a:t>
            </a:r>
          </a:p>
          <a:p>
            <a:pPr marL="0" indent="0">
              <a:buNone/>
            </a:pPr>
            <a:endParaRPr lang="en-US" altLang="ja-JP" sz="2400" dirty="0"/>
          </a:p>
          <a:p>
            <a:r>
              <a:rPr lang="ja-JP" altLang="en-US" sz="2400" b="1" dirty="0" smtClean="0"/>
              <a:t>主な業務</a:t>
            </a:r>
            <a:endParaRPr lang="en-US" altLang="ja-JP" sz="2400" b="1" dirty="0" smtClean="0"/>
          </a:p>
          <a:p>
            <a:pPr marL="0" indent="0">
              <a:buNone/>
            </a:pPr>
            <a:r>
              <a:rPr lang="ja-JP" altLang="en-US" sz="2400" dirty="0" smtClean="0"/>
              <a:t>　・各プラットフォームへの対応作業</a:t>
            </a:r>
            <a:endParaRPr lang="en-US" altLang="ja-JP" sz="2400" dirty="0" smtClean="0"/>
          </a:p>
          <a:p>
            <a:pPr marL="0" indent="0">
              <a:buNone/>
            </a:pPr>
            <a:r>
              <a:rPr lang="ja-JP" altLang="en-US" sz="2400" dirty="0"/>
              <a:t>　</a:t>
            </a:r>
            <a:r>
              <a:rPr lang="ja-JP" altLang="en-US" sz="2400" dirty="0" smtClean="0"/>
              <a:t>・モデリングに関するパイフライン製作</a:t>
            </a:r>
            <a:endParaRPr lang="en-US" altLang="ja-JP" sz="2400" dirty="0" smtClean="0"/>
          </a:p>
          <a:p>
            <a:pPr marL="0" indent="0">
              <a:buNone/>
            </a:pPr>
            <a:r>
              <a:rPr kumimoji="1" lang="ja-JP" altLang="en-US" sz="2400" dirty="0"/>
              <a:t>　</a:t>
            </a:r>
            <a:r>
              <a:rPr kumimoji="1" lang="ja-JP" altLang="en-US" sz="2400" dirty="0" smtClean="0"/>
              <a:t>・</a:t>
            </a:r>
            <a:r>
              <a:rPr lang="ja-JP" altLang="en-US" sz="2400" dirty="0"/>
              <a:t>社内プラグインの開発及び、メンテナンス</a:t>
            </a:r>
            <a:endParaRPr lang="en-US" altLang="ja-JP" sz="2400" dirty="0" smtClean="0"/>
          </a:p>
          <a:p>
            <a:pPr marL="0" indent="0">
              <a:buNone/>
            </a:pPr>
            <a:endParaRPr kumimoji="1" lang="en-US" altLang="ja-JP" dirty="0"/>
          </a:p>
          <a:p>
            <a:pPr marL="0" indent="0">
              <a:buNone/>
            </a:pP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337275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kumimoji="1" lang="ja-JP" altLang="en-US" b="1" dirty="0" smtClean="0"/>
              <a:t>本日のアジェント</a:t>
            </a:r>
            <a:endParaRPr kumimoji="1" lang="ja-JP" altLang="en-US" b="1" dirty="0"/>
          </a:p>
        </p:txBody>
      </p:sp>
      <p:sp>
        <p:nvSpPr>
          <p:cNvPr id="3" name="コンテンツ プレースホルダー 2"/>
          <p:cNvSpPr>
            <a:spLocks noGrp="1"/>
          </p:cNvSpPr>
          <p:nvPr>
            <p:ph idx="1"/>
          </p:nvPr>
        </p:nvSpPr>
        <p:spPr>
          <a:xfrm>
            <a:off x="559347" y="1317947"/>
            <a:ext cx="8596668" cy="4686853"/>
          </a:xfrm>
        </p:spPr>
        <p:txBody>
          <a:bodyPr>
            <a:normAutofit fontScale="92500" lnSpcReduction="20000"/>
          </a:bodyPr>
          <a:lstStyle/>
          <a:p>
            <a:pPr>
              <a:lnSpc>
                <a:spcPct val="250000"/>
              </a:lnSpc>
              <a:buFont typeface="Wingdings" panose="05000000000000000000" pitchFamily="2" charset="2"/>
              <a:buChar char="l"/>
            </a:pPr>
            <a:r>
              <a:rPr lang="ja-JP" altLang="en-US" sz="3200" b="1" dirty="0" smtClean="0"/>
              <a:t>ゲーム制作パイプラインの紹介</a:t>
            </a:r>
            <a:endParaRPr lang="en-US" altLang="ja-JP" sz="3200" b="1" dirty="0" smtClean="0"/>
          </a:p>
          <a:p>
            <a:pPr>
              <a:lnSpc>
                <a:spcPct val="250000"/>
              </a:lnSpc>
              <a:buFont typeface="Wingdings" panose="05000000000000000000" pitchFamily="2" charset="2"/>
              <a:buChar char="l"/>
            </a:pPr>
            <a:r>
              <a:rPr lang="ja-JP" altLang="en-US" sz="3200" b="1" dirty="0"/>
              <a:t>ゲーム制作の特徴に</a:t>
            </a:r>
            <a:r>
              <a:rPr lang="ja-JP" altLang="en-US" sz="3200" b="1" dirty="0" smtClean="0"/>
              <a:t>ついて</a:t>
            </a:r>
            <a:endParaRPr lang="en-US" altLang="ja-JP" sz="3200" b="1" dirty="0" smtClean="0"/>
          </a:p>
          <a:p>
            <a:pPr>
              <a:lnSpc>
                <a:spcPct val="250000"/>
              </a:lnSpc>
              <a:buFont typeface="Wingdings" panose="05000000000000000000" pitchFamily="2" charset="2"/>
              <a:buChar char="l"/>
            </a:pPr>
            <a:r>
              <a:rPr lang="ja-JP" altLang="en-US" sz="3200" b="1" dirty="0"/>
              <a:t>ゲーム制作パイプラインで重要な</a:t>
            </a:r>
            <a:r>
              <a:rPr lang="ja-JP" altLang="en-US" sz="3200" b="1" dirty="0" smtClean="0"/>
              <a:t>こと</a:t>
            </a:r>
            <a:endParaRPr lang="en-US" altLang="ja-JP" sz="3200" b="1" dirty="0" smtClean="0"/>
          </a:p>
          <a:p>
            <a:pPr>
              <a:lnSpc>
                <a:spcPct val="250000"/>
              </a:lnSpc>
              <a:buFont typeface="Wingdings" panose="05000000000000000000" pitchFamily="2" charset="2"/>
              <a:buChar char="l"/>
            </a:pPr>
            <a:r>
              <a:rPr lang="ja-JP" altLang="en-US" sz="3200" b="1" dirty="0" smtClean="0"/>
              <a:t>ゲーム制作パイプラインでの取り組みと課題</a:t>
            </a:r>
            <a:endParaRPr lang="en-US" altLang="ja-JP" sz="3200" b="1" dirty="0" smtClean="0"/>
          </a:p>
          <a:p>
            <a:pPr>
              <a:lnSpc>
                <a:spcPct val="250000"/>
              </a:lnSpc>
              <a:buFont typeface="Wingdings" panose="05000000000000000000" pitchFamily="2" charset="2"/>
              <a:buChar char="l"/>
            </a:pPr>
            <a:endParaRPr lang="en-US" altLang="ja-JP" sz="3200" b="1" dirty="0" smtClean="0"/>
          </a:p>
          <a:p>
            <a:pPr>
              <a:lnSpc>
                <a:spcPct val="250000"/>
              </a:lnSpc>
              <a:buFont typeface="Wingdings" panose="05000000000000000000" pitchFamily="2" charset="2"/>
              <a:buChar char="l"/>
            </a:pPr>
            <a:endParaRPr lang="en-US" altLang="ja-JP" sz="3200" b="1" dirty="0"/>
          </a:p>
        </p:txBody>
      </p:sp>
    </p:spTree>
    <p:extLst>
      <p:ext uri="{BB962C8B-B14F-4D97-AF65-F5344CB8AC3E}">
        <p14:creationId xmlns:p14="http://schemas.microsoft.com/office/powerpoint/2010/main" val="121484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kumimoji="1" lang="ja-JP" altLang="en-US" b="1" dirty="0" smtClean="0"/>
              <a:t>主なゲーム制作パイプラインの全体図</a:t>
            </a:r>
            <a:endParaRPr kumimoji="1" lang="ja-JP" altLang="en-US" b="1" dirty="0"/>
          </a:p>
        </p:txBody>
      </p:sp>
      <p:sp>
        <p:nvSpPr>
          <p:cNvPr id="4" name="角丸四角形 3"/>
          <p:cNvSpPr/>
          <p:nvPr/>
        </p:nvSpPr>
        <p:spPr>
          <a:xfrm>
            <a:off x="811161" y="2922290"/>
            <a:ext cx="8487699" cy="6227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ゲームエンジン</a:t>
            </a:r>
            <a:endParaRPr kumimoji="1" lang="en-US" altLang="ja-JP" sz="1400" dirty="0" smtClean="0"/>
          </a:p>
          <a:p>
            <a:pPr algn="ctr"/>
            <a:r>
              <a:rPr kumimoji="1" lang="en-US" altLang="ja-JP" sz="1400" dirty="0" smtClean="0"/>
              <a:t>UE4 / Unity / </a:t>
            </a:r>
            <a:r>
              <a:rPr lang="ja-JP" altLang="en-US" sz="1400" dirty="0" smtClean="0"/>
              <a:t>自社エンジン</a:t>
            </a:r>
            <a:endParaRPr lang="en-US" altLang="ja-JP" sz="1400" dirty="0"/>
          </a:p>
        </p:txBody>
      </p:sp>
      <p:sp>
        <p:nvSpPr>
          <p:cNvPr id="14" name="角丸四角形 13"/>
          <p:cNvSpPr/>
          <p:nvPr/>
        </p:nvSpPr>
        <p:spPr>
          <a:xfrm>
            <a:off x="815791" y="1452935"/>
            <a:ext cx="1565787"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400" dirty="0" smtClean="0"/>
              <a:t>モデル</a:t>
            </a:r>
            <a:endParaRPr lang="en-US" altLang="ja-JP" sz="1400" dirty="0" smtClean="0"/>
          </a:p>
          <a:p>
            <a:pPr algn="ctr"/>
            <a:r>
              <a:rPr lang="ja-JP" altLang="en-US" sz="1400" dirty="0" smtClean="0"/>
              <a:t>データ</a:t>
            </a:r>
            <a:endParaRPr kumimoji="1" lang="en-US" altLang="ja-JP" sz="1400" dirty="0" smtClean="0"/>
          </a:p>
        </p:txBody>
      </p:sp>
      <p:sp>
        <p:nvSpPr>
          <p:cNvPr id="15" name="角丸四角形 14"/>
          <p:cNvSpPr/>
          <p:nvPr/>
        </p:nvSpPr>
        <p:spPr>
          <a:xfrm>
            <a:off x="2547593" y="1452935"/>
            <a:ext cx="1565787"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400" dirty="0" smtClean="0"/>
              <a:t>アニメーション</a:t>
            </a:r>
            <a:endParaRPr lang="en-US" altLang="ja-JP" sz="1400" dirty="0" smtClean="0"/>
          </a:p>
          <a:p>
            <a:pPr algn="ctr"/>
            <a:r>
              <a:rPr lang="ja-JP" altLang="en-US" sz="1400" dirty="0" smtClean="0"/>
              <a:t>データ</a:t>
            </a:r>
            <a:endParaRPr kumimoji="1" lang="en-US" altLang="ja-JP" sz="1400" dirty="0" smtClean="0"/>
          </a:p>
        </p:txBody>
      </p:sp>
      <p:sp>
        <p:nvSpPr>
          <p:cNvPr id="16" name="角丸四角形 15"/>
          <p:cNvSpPr/>
          <p:nvPr/>
        </p:nvSpPr>
        <p:spPr>
          <a:xfrm>
            <a:off x="4272117" y="1452935"/>
            <a:ext cx="1565787"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1400" dirty="0" smtClean="0"/>
              <a:t>VFX / UI</a:t>
            </a:r>
          </a:p>
          <a:p>
            <a:pPr algn="ctr"/>
            <a:r>
              <a:rPr lang="ja-JP" altLang="en-US" sz="1400" dirty="0" smtClean="0"/>
              <a:t>データ</a:t>
            </a:r>
            <a:endParaRPr kumimoji="1" lang="en-US" altLang="ja-JP" sz="1400" dirty="0" smtClean="0"/>
          </a:p>
        </p:txBody>
      </p:sp>
      <p:sp>
        <p:nvSpPr>
          <p:cNvPr id="17" name="角丸四角形 16"/>
          <p:cNvSpPr/>
          <p:nvPr/>
        </p:nvSpPr>
        <p:spPr>
          <a:xfrm>
            <a:off x="6018002" y="1452935"/>
            <a:ext cx="1565787"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400" dirty="0" smtClean="0"/>
              <a:t>ライティングデータ</a:t>
            </a:r>
            <a:endParaRPr kumimoji="1" lang="en-US" altLang="ja-JP" sz="1400" dirty="0" smtClean="0"/>
          </a:p>
        </p:txBody>
      </p:sp>
      <p:sp>
        <p:nvSpPr>
          <p:cNvPr id="18" name="角丸四角形 17"/>
          <p:cNvSpPr/>
          <p:nvPr/>
        </p:nvSpPr>
        <p:spPr>
          <a:xfrm>
            <a:off x="7733073" y="1452935"/>
            <a:ext cx="1565787"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400" dirty="0" smtClean="0"/>
              <a:t>各種</a:t>
            </a:r>
            <a:endParaRPr lang="en-US" altLang="ja-JP" sz="1400" dirty="0" smtClean="0"/>
          </a:p>
          <a:p>
            <a:pPr algn="ctr"/>
            <a:r>
              <a:rPr kumimoji="1" lang="ja-JP" altLang="en-US" sz="1400" dirty="0"/>
              <a:t>パラメータ</a:t>
            </a:r>
            <a:endParaRPr kumimoji="1" lang="en-US" altLang="ja-JP" sz="1400" dirty="0" smtClean="0"/>
          </a:p>
        </p:txBody>
      </p:sp>
      <p:sp>
        <p:nvSpPr>
          <p:cNvPr id="19" name="右矢印 18"/>
          <p:cNvSpPr/>
          <p:nvPr/>
        </p:nvSpPr>
        <p:spPr>
          <a:xfrm rot="5400000">
            <a:off x="1367355" y="2543938"/>
            <a:ext cx="410841" cy="174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3098698" y="2535996"/>
            <a:ext cx="411760" cy="174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rot="5400000">
            <a:off x="4822101" y="2534007"/>
            <a:ext cx="421377" cy="174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rot="5400000">
            <a:off x="6559510" y="2530662"/>
            <a:ext cx="423778" cy="187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rot="5400000">
            <a:off x="8286827" y="2547165"/>
            <a:ext cx="411760" cy="1669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コンテンツ プレースホルダー 2"/>
          <p:cNvSpPr>
            <a:spLocks noGrp="1"/>
          </p:cNvSpPr>
          <p:nvPr>
            <p:ph idx="1"/>
          </p:nvPr>
        </p:nvSpPr>
        <p:spPr>
          <a:xfrm>
            <a:off x="702192" y="3908322"/>
            <a:ext cx="8596668" cy="2470878"/>
          </a:xfrm>
        </p:spPr>
        <p:txBody>
          <a:bodyPr>
            <a:normAutofit fontScale="92500" lnSpcReduction="10000"/>
          </a:bodyPr>
          <a:lstStyle/>
          <a:p>
            <a:pPr marL="0" indent="0">
              <a:buNone/>
            </a:pPr>
            <a:r>
              <a:rPr lang="ja-JP" altLang="en-US" dirty="0" smtClean="0"/>
              <a:t>ゲーム制作で</a:t>
            </a:r>
            <a:r>
              <a:rPr lang="ja-JP" altLang="en-US" dirty="0"/>
              <a:t>はゲームエンジンに各データを集めて、ゲームエンジン上で付加データを</a:t>
            </a:r>
            <a:r>
              <a:rPr lang="ja-JP" altLang="en-US" dirty="0" smtClean="0"/>
              <a:t>与えて製品</a:t>
            </a:r>
            <a:r>
              <a:rPr lang="ja-JP" altLang="en-US" dirty="0"/>
              <a:t>にしていくというのがパイプラインの基本的な考え方となります</a:t>
            </a:r>
            <a:r>
              <a:rPr lang="ja-JP" altLang="en-US" dirty="0" smtClean="0"/>
              <a:t>。</a:t>
            </a:r>
            <a:endParaRPr lang="en-US" altLang="ja-JP" dirty="0" smtClean="0"/>
          </a:p>
          <a:p>
            <a:pPr marL="0" indent="0">
              <a:buNone/>
            </a:pPr>
            <a:endParaRPr lang="en-US" altLang="ja-JP" dirty="0"/>
          </a:p>
          <a:p>
            <a:pPr marL="0" indent="0">
              <a:buNone/>
            </a:pPr>
            <a:r>
              <a:rPr lang="ja-JP" altLang="en-US" dirty="0" smtClean="0"/>
              <a:t>ゲームは完成する製品の特性上、リアルタイム性が重要なので、最終製品に</a:t>
            </a:r>
            <a:endParaRPr lang="en-US" altLang="ja-JP" dirty="0" smtClean="0"/>
          </a:p>
          <a:p>
            <a:pPr marL="0" indent="0">
              <a:buNone/>
            </a:pPr>
            <a:r>
              <a:rPr lang="ja-JP" altLang="en-US" dirty="0" smtClean="0"/>
              <a:t>対して計算に時間がかかるようにモノは載せることができません。</a:t>
            </a:r>
            <a:endParaRPr lang="en-US" altLang="ja-JP" dirty="0" smtClean="0"/>
          </a:p>
          <a:p>
            <a:pPr marL="0" indent="0">
              <a:buNone/>
            </a:pPr>
            <a:r>
              <a:rPr lang="ja-JP" altLang="en-US" dirty="0" smtClean="0"/>
              <a:t>そのためにシンプルなデータが多いために、制作パイプラインもシンプルなモノと</a:t>
            </a:r>
            <a:endParaRPr lang="en-US" altLang="ja-JP" dirty="0" smtClean="0"/>
          </a:p>
          <a:p>
            <a:pPr marL="0" indent="0">
              <a:buNone/>
            </a:pPr>
            <a:r>
              <a:rPr lang="ja-JP" altLang="en-US" dirty="0" smtClean="0"/>
              <a:t>なっています。</a:t>
            </a:r>
            <a:endParaRPr lang="en-US" altLang="ja-JP" dirty="0" smtClean="0"/>
          </a:p>
        </p:txBody>
      </p:sp>
    </p:spTree>
    <p:extLst>
      <p:ext uri="{BB962C8B-B14F-4D97-AF65-F5344CB8AC3E}">
        <p14:creationId xmlns:p14="http://schemas.microsoft.com/office/powerpoint/2010/main" val="419005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kumimoji="1" lang="ja-JP" altLang="en-US" b="1" dirty="0" smtClean="0"/>
              <a:t>モデルデータのパイプライン</a:t>
            </a:r>
            <a:endParaRPr kumimoji="1" lang="ja-JP" altLang="en-US" b="1" dirty="0"/>
          </a:p>
        </p:txBody>
      </p:sp>
      <p:sp>
        <p:nvSpPr>
          <p:cNvPr id="4" name="角丸四角形 3"/>
          <p:cNvSpPr/>
          <p:nvPr/>
        </p:nvSpPr>
        <p:spPr>
          <a:xfrm>
            <a:off x="7853133" y="1475717"/>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ゲームエンジン</a:t>
            </a:r>
            <a:endParaRPr kumimoji="1" lang="en-US" altLang="ja-JP" sz="1400" dirty="0" smtClean="0"/>
          </a:p>
          <a:p>
            <a:pPr algn="ctr"/>
            <a:endParaRPr kumimoji="1" lang="en-US" altLang="ja-JP" sz="1400" dirty="0" smtClean="0"/>
          </a:p>
          <a:p>
            <a:pPr algn="ctr"/>
            <a:r>
              <a:rPr kumimoji="1" lang="en-US" altLang="ja-JP" sz="1400" dirty="0" smtClean="0"/>
              <a:t>UE4</a:t>
            </a:r>
          </a:p>
          <a:p>
            <a:pPr algn="ctr"/>
            <a:r>
              <a:rPr kumimoji="1" lang="en-US" altLang="ja-JP" sz="1400" dirty="0" smtClean="0"/>
              <a:t>Unity</a:t>
            </a:r>
          </a:p>
          <a:p>
            <a:pPr algn="ctr"/>
            <a:r>
              <a:rPr lang="ja-JP" altLang="en-US" sz="1400" dirty="0" smtClean="0"/>
              <a:t>自社エンジン</a:t>
            </a:r>
            <a:endParaRPr lang="en-US" altLang="ja-JP" sz="1400" dirty="0"/>
          </a:p>
          <a:p>
            <a:pPr algn="ctr"/>
            <a:endParaRPr kumimoji="1" lang="ja-JP" altLang="en-US" sz="1400" dirty="0"/>
          </a:p>
        </p:txBody>
      </p:sp>
      <p:sp>
        <p:nvSpPr>
          <p:cNvPr id="7" name="角丸四角形 6"/>
          <p:cNvSpPr/>
          <p:nvPr/>
        </p:nvSpPr>
        <p:spPr>
          <a:xfrm>
            <a:off x="2063223" y="1475717"/>
            <a:ext cx="1367091" cy="117321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t>モデリング</a:t>
            </a:r>
            <a:endParaRPr kumimoji="1" lang="en-US" altLang="ja-JP" sz="1400" dirty="0" smtClean="0"/>
          </a:p>
          <a:p>
            <a:pPr algn="ctr"/>
            <a:r>
              <a:rPr lang="en-US" altLang="ja-JP" sz="1400" dirty="0" smtClean="0"/>
              <a:t>Maya</a:t>
            </a:r>
          </a:p>
          <a:p>
            <a:pPr algn="ctr"/>
            <a:r>
              <a:rPr lang="en-US" altLang="ja-JP" sz="1400" dirty="0" smtClean="0"/>
              <a:t>3DMax</a:t>
            </a:r>
            <a:endParaRPr lang="en-US" altLang="ja-JP" sz="1400" dirty="0"/>
          </a:p>
          <a:p>
            <a:pPr algn="ctr"/>
            <a:r>
              <a:rPr lang="en-US" altLang="ja-JP" sz="1400" dirty="0" smtClean="0"/>
              <a:t>Blender</a:t>
            </a:r>
            <a:endParaRPr lang="en-US" altLang="ja-JP" sz="1400" dirty="0"/>
          </a:p>
        </p:txBody>
      </p:sp>
      <p:sp>
        <p:nvSpPr>
          <p:cNvPr id="11" name="角丸四角形 10"/>
          <p:cNvSpPr/>
          <p:nvPr/>
        </p:nvSpPr>
        <p:spPr>
          <a:xfrm>
            <a:off x="677334" y="2991420"/>
            <a:ext cx="1367091" cy="122415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400" dirty="0" smtClean="0"/>
              <a:t>スカルプト</a:t>
            </a:r>
            <a:endParaRPr kumimoji="1" lang="en-US" altLang="ja-JP" sz="1400" dirty="0" smtClean="0"/>
          </a:p>
          <a:p>
            <a:pPr algn="ctr"/>
            <a:r>
              <a:rPr lang="en-US" altLang="ja-JP" sz="1400" dirty="0" err="1" smtClean="0"/>
              <a:t>Zbrush</a:t>
            </a:r>
            <a:endParaRPr lang="en-US" altLang="ja-JP" sz="1400" dirty="0" smtClean="0"/>
          </a:p>
          <a:p>
            <a:pPr algn="ctr"/>
            <a:r>
              <a:rPr lang="en-US" altLang="ja-JP" sz="1400" dirty="0" err="1"/>
              <a:t>Mudbox</a:t>
            </a:r>
            <a:endParaRPr kumimoji="1" lang="en-US" altLang="ja-JP" sz="1400" dirty="0" smtClean="0"/>
          </a:p>
        </p:txBody>
      </p:sp>
      <p:sp>
        <p:nvSpPr>
          <p:cNvPr id="12" name="角丸四角形 11"/>
          <p:cNvSpPr/>
          <p:nvPr/>
        </p:nvSpPr>
        <p:spPr>
          <a:xfrm>
            <a:off x="3575783" y="2991421"/>
            <a:ext cx="1367091" cy="122415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400" dirty="0" smtClean="0"/>
              <a:t>テクスチャ</a:t>
            </a:r>
            <a:endParaRPr lang="en-US" altLang="ja-JP" sz="1400" dirty="0" smtClean="0"/>
          </a:p>
          <a:p>
            <a:pPr algn="ctr"/>
            <a:r>
              <a:rPr lang="en-US" altLang="ja-JP" sz="1400" dirty="0" err="1" smtClean="0"/>
              <a:t>PhotoShop</a:t>
            </a:r>
            <a:endParaRPr lang="en-US" altLang="ja-JP" sz="1400" dirty="0" smtClean="0"/>
          </a:p>
          <a:p>
            <a:pPr algn="ctr"/>
            <a:r>
              <a:rPr lang="en-US" altLang="ja-JP" sz="1400" dirty="0" smtClean="0"/>
              <a:t>Substance Painter</a:t>
            </a:r>
          </a:p>
        </p:txBody>
      </p:sp>
      <p:sp>
        <p:nvSpPr>
          <p:cNvPr id="21" name="二方向矢印 20"/>
          <p:cNvSpPr/>
          <p:nvPr/>
        </p:nvSpPr>
        <p:spPr>
          <a:xfrm rot="16200000">
            <a:off x="3490335" y="2093519"/>
            <a:ext cx="876920" cy="780482"/>
          </a:xfrm>
          <a:prstGeom prst="leftUpArrow">
            <a:avLst>
              <a:gd name="adj1" fmla="val 12138"/>
              <a:gd name="adj2" fmla="val 11954"/>
              <a:gd name="adj3" fmla="val 1198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3" name="二方向矢印 22"/>
          <p:cNvSpPr/>
          <p:nvPr/>
        </p:nvSpPr>
        <p:spPr>
          <a:xfrm rot="10800000">
            <a:off x="1158667" y="2114500"/>
            <a:ext cx="796316" cy="807719"/>
          </a:xfrm>
          <a:prstGeom prst="leftUpArrow">
            <a:avLst>
              <a:gd name="adj1" fmla="val 12138"/>
              <a:gd name="adj2" fmla="val 11307"/>
              <a:gd name="adj3" fmla="val 1105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4" name="左右矢印 23"/>
          <p:cNvSpPr/>
          <p:nvPr/>
        </p:nvSpPr>
        <p:spPr>
          <a:xfrm>
            <a:off x="2123021" y="3454702"/>
            <a:ext cx="1372761" cy="194326"/>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6" name="コンテンツ プレースホルダー 2"/>
          <p:cNvSpPr>
            <a:spLocks noGrp="1"/>
          </p:cNvSpPr>
          <p:nvPr>
            <p:ph idx="1"/>
          </p:nvPr>
        </p:nvSpPr>
        <p:spPr>
          <a:xfrm>
            <a:off x="677334" y="4424094"/>
            <a:ext cx="8596668" cy="1443248"/>
          </a:xfrm>
        </p:spPr>
        <p:txBody>
          <a:bodyPr>
            <a:normAutofit/>
          </a:bodyPr>
          <a:lstStyle/>
          <a:p>
            <a:pPr marL="0" indent="0">
              <a:buNone/>
            </a:pPr>
            <a:r>
              <a:rPr lang="ja-JP" altLang="en-US" dirty="0" smtClean="0"/>
              <a:t>モデルデータのパイプラインでは主に</a:t>
            </a:r>
            <a:r>
              <a:rPr lang="en-US" altLang="ja-JP" dirty="0" err="1" smtClean="0"/>
              <a:t>Dcctool</a:t>
            </a:r>
            <a:r>
              <a:rPr lang="ja-JP" altLang="en-US" dirty="0" smtClean="0"/>
              <a:t>上で形状を作成、ゲームエンジンでマテリアル作成する形を取っています。</a:t>
            </a:r>
            <a:endParaRPr lang="en-US" altLang="ja-JP" dirty="0" smtClean="0"/>
          </a:p>
          <a:p>
            <a:pPr marL="0" indent="0">
              <a:buNone/>
            </a:pPr>
            <a:r>
              <a:rPr lang="ja-JP" altLang="en-US" dirty="0" smtClean="0"/>
              <a:t>そのため、最終の見た目はゲームエンジン上でしか確認できないことも多いです。</a:t>
            </a:r>
            <a:endParaRPr lang="en-US" altLang="ja-JP" dirty="0" smtClean="0"/>
          </a:p>
        </p:txBody>
      </p:sp>
      <p:sp>
        <p:nvSpPr>
          <p:cNvPr id="27" name="右矢印 26"/>
          <p:cNvSpPr/>
          <p:nvPr/>
        </p:nvSpPr>
        <p:spPr>
          <a:xfrm>
            <a:off x="3538554" y="1658259"/>
            <a:ext cx="2005990" cy="18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a:off x="5013394" y="3462264"/>
            <a:ext cx="568871" cy="1867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5652785" y="1475717"/>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マテリアル</a:t>
            </a:r>
            <a:r>
              <a:rPr lang="ja-JP" altLang="en-US" sz="1400" dirty="0" smtClean="0"/>
              <a:t>作成</a:t>
            </a:r>
            <a:endParaRPr lang="en-US" altLang="ja-JP" sz="1400" dirty="0" smtClean="0"/>
          </a:p>
        </p:txBody>
      </p:sp>
      <p:sp>
        <p:nvSpPr>
          <p:cNvPr id="30" name="右矢印 29"/>
          <p:cNvSpPr/>
          <p:nvPr/>
        </p:nvSpPr>
        <p:spPr>
          <a:xfrm>
            <a:off x="7331339" y="2735456"/>
            <a:ext cx="441061" cy="1867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9587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kumimoji="1" lang="ja-JP" altLang="en-US" b="1" dirty="0" smtClean="0"/>
              <a:t>アニメーションデータのパイプライン</a:t>
            </a:r>
            <a:endParaRPr kumimoji="1" lang="ja-JP" altLang="en-US" b="1" dirty="0"/>
          </a:p>
        </p:txBody>
      </p:sp>
      <p:sp>
        <p:nvSpPr>
          <p:cNvPr id="3" name="コンテンツ プレースホルダー 2"/>
          <p:cNvSpPr>
            <a:spLocks noGrp="1"/>
          </p:cNvSpPr>
          <p:nvPr>
            <p:ph idx="1"/>
          </p:nvPr>
        </p:nvSpPr>
        <p:spPr>
          <a:xfrm>
            <a:off x="677334" y="4598114"/>
            <a:ext cx="8596668" cy="1699772"/>
          </a:xfrm>
        </p:spPr>
        <p:txBody>
          <a:bodyPr>
            <a:normAutofit/>
          </a:bodyPr>
          <a:lstStyle/>
          <a:p>
            <a:pPr marL="0" indent="0">
              <a:buNone/>
            </a:pPr>
            <a:r>
              <a:rPr lang="ja-JP" altLang="en-US" dirty="0" smtClean="0"/>
              <a:t>アニメーションデータ</a:t>
            </a:r>
            <a:r>
              <a:rPr lang="ja-JP" altLang="en-US" dirty="0"/>
              <a:t>のパイプラインで</a:t>
            </a:r>
            <a:r>
              <a:rPr lang="ja-JP" altLang="en-US" dirty="0" smtClean="0"/>
              <a:t>は</a:t>
            </a:r>
            <a:r>
              <a:rPr lang="en-US" altLang="ja-JP" dirty="0" err="1" smtClean="0"/>
              <a:t>DccTool</a:t>
            </a:r>
            <a:r>
              <a:rPr lang="ja-JP" altLang="en-US" dirty="0" smtClean="0"/>
              <a:t>上のモデルデータを元に</a:t>
            </a:r>
            <a:endParaRPr lang="en-US" altLang="ja-JP" dirty="0" smtClean="0"/>
          </a:p>
          <a:p>
            <a:pPr marL="0" indent="0">
              <a:buNone/>
            </a:pPr>
            <a:r>
              <a:rPr lang="en-US" altLang="ja-JP" dirty="0" err="1" smtClean="0"/>
              <a:t>DccTool</a:t>
            </a:r>
            <a:r>
              <a:rPr lang="ja-JP" altLang="en-US" dirty="0" smtClean="0"/>
              <a:t>でデータを作成</a:t>
            </a:r>
            <a:r>
              <a:rPr lang="en-US" altLang="ja-JP" dirty="0" smtClean="0"/>
              <a:t>/</a:t>
            </a:r>
            <a:r>
              <a:rPr lang="ja-JP" altLang="en-US" dirty="0" smtClean="0"/>
              <a:t>データ出力を行い、その後シーケンスや</a:t>
            </a:r>
            <a:endParaRPr lang="en-US" altLang="ja-JP" dirty="0" smtClean="0"/>
          </a:p>
          <a:p>
            <a:pPr marL="0" indent="0">
              <a:buNone/>
            </a:pPr>
            <a:r>
              <a:rPr lang="ja-JP" altLang="en-US" dirty="0" smtClean="0"/>
              <a:t>アニメーショングラフ</a:t>
            </a:r>
            <a:r>
              <a:rPr lang="en-US" altLang="ja-JP" dirty="0" smtClean="0"/>
              <a:t>(</a:t>
            </a:r>
            <a:r>
              <a:rPr lang="ja-JP" altLang="en-US" dirty="0" smtClean="0"/>
              <a:t>アニメーションの遷移図</a:t>
            </a:r>
            <a:r>
              <a:rPr lang="ja-JP" altLang="en-US" dirty="0"/>
              <a:t>）</a:t>
            </a:r>
            <a:r>
              <a:rPr lang="ja-JP" altLang="en-US" dirty="0" smtClean="0"/>
              <a:t>などを作成してきます。</a:t>
            </a:r>
            <a:endParaRPr lang="en-US" altLang="ja-JP" dirty="0" smtClean="0"/>
          </a:p>
          <a:p>
            <a:pPr marL="0" indent="0">
              <a:buNone/>
            </a:pPr>
            <a:endParaRPr lang="en-US" altLang="ja-JP" dirty="0" smtClean="0"/>
          </a:p>
        </p:txBody>
      </p:sp>
      <p:sp>
        <p:nvSpPr>
          <p:cNvPr id="4" name="角丸四角形 3"/>
          <p:cNvSpPr/>
          <p:nvPr/>
        </p:nvSpPr>
        <p:spPr>
          <a:xfrm>
            <a:off x="7544030" y="1487821"/>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ゲームエンジン</a:t>
            </a:r>
            <a:endParaRPr kumimoji="1" lang="en-US" altLang="ja-JP" sz="1400" dirty="0" smtClean="0"/>
          </a:p>
          <a:p>
            <a:pPr algn="ctr"/>
            <a:endParaRPr kumimoji="1" lang="en-US" altLang="ja-JP" sz="1400" dirty="0" smtClean="0"/>
          </a:p>
          <a:p>
            <a:pPr algn="ctr"/>
            <a:r>
              <a:rPr kumimoji="1" lang="en-US" altLang="ja-JP" sz="1400" dirty="0" smtClean="0"/>
              <a:t>UE4</a:t>
            </a:r>
          </a:p>
          <a:p>
            <a:pPr algn="ctr"/>
            <a:r>
              <a:rPr kumimoji="1" lang="en-US" altLang="ja-JP" sz="1400" dirty="0" smtClean="0"/>
              <a:t>Unity</a:t>
            </a:r>
          </a:p>
          <a:p>
            <a:pPr algn="ctr"/>
            <a:r>
              <a:rPr lang="ja-JP" altLang="en-US" sz="1400" dirty="0" smtClean="0"/>
              <a:t>自社エンジン</a:t>
            </a:r>
            <a:endParaRPr lang="en-US" altLang="ja-JP" sz="1400" dirty="0"/>
          </a:p>
          <a:p>
            <a:pPr algn="ctr"/>
            <a:endParaRPr kumimoji="1" lang="ja-JP" altLang="en-US" sz="1400" dirty="0"/>
          </a:p>
        </p:txBody>
      </p:sp>
      <p:sp>
        <p:nvSpPr>
          <p:cNvPr id="6" name="角丸四角形 5"/>
          <p:cNvSpPr/>
          <p:nvPr/>
        </p:nvSpPr>
        <p:spPr>
          <a:xfrm>
            <a:off x="875178" y="1542891"/>
            <a:ext cx="1367091" cy="886063"/>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t>キャプチャ</a:t>
            </a:r>
            <a:endParaRPr kumimoji="1" lang="en-US" altLang="ja-JP" sz="1400" dirty="0" smtClean="0"/>
          </a:p>
          <a:p>
            <a:pPr algn="ctr"/>
            <a:r>
              <a:rPr lang="ja-JP" altLang="en-US" sz="1400" dirty="0"/>
              <a:t>データ</a:t>
            </a:r>
            <a:endParaRPr kumimoji="1" lang="en-US" altLang="ja-JP" sz="1400" dirty="0" smtClean="0"/>
          </a:p>
        </p:txBody>
      </p:sp>
      <p:sp>
        <p:nvSpPr>
          <p:cNvPr id="7" name="角丸四角形 6"/>
          <p:cNvSpPr/>
          <p:nvPr/>
        </p:nvSpPr>
        <p:spPr>
          <a:xfrm>
            <a:off x="3260357" y="1496315"/>
            <a:ext cx="1643540" cy="2739859"/>
          </a:xfrm>
          <a:prstGeom prst="roundRect">
            <a:avLst>
              <a:gd name="adj" fmla="val 634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400" dirty="0" smtClean="0"/>
              <a:t>アニメーション</a:t>
            </a:r>
            <a:endParaRPr lang="en-US" altLang="ja-JP" sz="1400" dirty="0" smtClean="0"/>
          </a:p>
          <a:p>
            <a:pPr algn="ctr"/>
            <a:r>
              <a:rPr lang="en-US" altLang="ja-JP" sz="1400" dirty="0" smtClean="0"/>
              <a:t>Maya</a:t>
            </a:r>
          </a:p>
          <a:p>
            <a:pPr algn="ctr"/>
            <a:r>
              <a:rPr lang="en-US" altLang="ja-JP" sz="1400" dirty="0" err="1" smtClean="0"/>
              <a:t>MotionBuilder</a:t>
            </a:r>
            <a:endParaRPr lang="en-US" altLang="ja-JP" sz="1400" dirty="0" smtClean="0"/>
          </a:p>
        </p:txBody>
      </p:sp>
      <p:sp>
        <p:nvSpPr>
          <p:cNvPr id="13" name="右矢印 12"/>
          <p:cNvSpPr/>
          <p:nvPr/>
        </p:nvSpPr>
        <p:spPr>
          <a:xfrm>
            <a:off x="2403986" y="1862828"/>
            <a:ext cx="759543" cy="2461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7123472" y="2754511"/>
            <a:ext cx="330833" cy="206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75178" y="3275910"/>
            <a:ext cx="1367091" cy="8860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400" dirty="0" smtClean="0"/>
              <a:t>モデル</a:t>
            </a:r>
            <a:endParaRPr lang="en-US" altLang="ja-JP" sz="1400" dirty="0" smtClean="0"/>
          </a:p>
          <a:p>
            <a:pPr algn="ctr"/>
            <a:r>
              <a:rPr lang="ja-JP" altLang="en-US" sz="1400" dirty="0" smtClean="0"/>
              <a:t>データ</a:t>
            </a:r>
            <a:endParaRPr kumimoji="1" lang="en-US" altLang="ja-JP" sz="1400" dirty="0" smtClean="0"/>
          </a:p>
        </p:txBody>
      </p:sp>
      <p:sp>
        <p:nvSpPr>
          <p:cNvPr id="17" name="左右矢印 16"/>
          <p:cNvSpPr/>
          <p:nvPr/>
        </p:nvSpPr>
        <p:spPr>
          <a:xfrm>
            <a:off x="2315496" y="3497651"/>
            <a:ext cx="848033" cy="253507"/>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8" name="角丸四角形 17"/>
          <p:cNvSpPr/>
          <p:nvPr/>
        </p:nvSpPr>
        <p:spPr>
          <a:xfrm>
            <a:off x="5399320" y="1487821"/>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シーケンス</a:t>
            </a:r>
            <a:endParaRPr kumimoji="1" lang="en-US" altLang="ja-JP" sz="1400" dirty="0" smtClean="0"/>
          </a:p>
          <a:p>
            <a:pPr algn="ctr"/>
            <a:r>
              <a:rPr lang="ja-JP" altLang="en-US" sz="1400" dirty="0" smtClean="0"/>
              <a:t>ツール</a:t>
            </a:r>
            <a:endParaRPr lang="en-US" altLang="ja-JP" sz="1400" dirty="0" smtClean="0"/>
          </a:p>
          <a:p>
            <a:pPr algn="ctr"/>
            <a:endParaRPr lang="en-US" altLang="ja-JP" sz="1400" dirty="0"/>
          </a:p>
          <a:p>
            <a:pPr algn="ctr"/>
            <a:r>
              <a:rPr lang="ja-JP" altLang="en-US" sz="1400" dirty="0" smtClean="0"/>
              <a:t>アニメーション</a:t>
            </a:r>
            <a:endParaRPr lang="en-US" altLang="ja-JP" sz="1400" dirty="0" smtClean="0"/>
          </a:p>
          <a:p>
            <a:pPr algn="ctr"/>
            <a:r>
              <a:rPr lang="ja-JP" altLang="en-US" sz="1400" dirty="0" smtClean="0"/>
              <a:t>グラフツール</a:t>
            </a:r>
            <a:endParaRPr lang="en-US" altLang="ja-JP" sz="1400" dirty="0" smtClean="0"/>
          </a:p>
        </p:txBody>
      </p:sp>
      <p:sp>
        <p:nvSpPr>
          <p:cNvPr id="19" name="右矢印 18"/>
          <p:cNvSpPr/>
          <p:nvPr/>
        </p:nvSpPr>
        <p:spPr>
          <a:xfrm>
            <a:off x="4975668" y="2766383"/>
            <a:ext cx="330833" cy="206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4148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lstStyle/>
          <a:p>
            <a:r>
              <a:rPr kumimoji="1" lang="en-US" altLang="ja-JP" b="1" dirty="0" smtClean="0"/>
              <a:t>VFX </a:t>
            </a:r>
            <a:r>
              <a:rPr lang="en-US" altLang="ja-JP" b="1" dirty="0" smtClean="0"/>
              <a:t>/ UI </a:t>
            </a:r>
            <a:r>
              <a:rPr lang="ja-JP" altLang="en-US" b="1" dirty="0" smtClean="0"/>
              <a:t>データ</a:t>
            </a:r>
            <a:r>
              <a:rPr kumimoji="1" lang="ja-JP" altLang="en-US" b="1" dirty="0" smtClean="0"/>
              <a:t>のパイプライン</a:t>
            </a:r>
            <a:endParaRPr kumimoji="1" lang="ja-JP" altLang="en-US" b="1" dirty="0"/>
          </a:p>
        </p:txBody>
      </p:sp>
      <p:sp>
        <p:nvSpPr>
          <p:cNvPr id="4" name="角丸四角形 3"/>
          <p:cNvSpPr/>
          <p:nvPr/>
        </p:nvSpPr>
        <p:spPr>
          <a:xfrm>
            <a:off x="6602244" y="1537984"/>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ゲームエンジン</a:t>
            </a:r>
            <a:endParaRPr kumimoji="1" lang="en-US" altLang="ja-JP" sz="1400" dirty="0" smtClean="0"/>
          </a:p>
          <a:p>
            <a:pPr algn="ctr"/>
            <a:endParaRPr kumimoji="1" lang="en-US" altLang="ja-JP" sz="1400" dirty="0" smtClean="0"/>
          </a:p>
          <a:p>
            <a:pPr algn="ctr"/>
            <a:r>
              <a:rPr kumimoji="1" lang="en-US" altLang="ja-JP" sz="1400" dirty="0" smtClean="0"/>
              <a:t>UE4</a:t>
            </a:r>
          </a:p>
          <a:p>
            <a:pPr algn="ctr"/>
            <a:r>
              <a:rPr kumimoji="1" lang="en-US" altLang="ja-JP" sz="1400" dirty="0" smtClean="0"/>
              <a:t>Unity</a:t>
            </a:r>
          </a:p>
          <a:p>
            <a:pPr algn="ctr"/>
            <a:r>
              <a:rPr lang="ja-JP" altLang="en-US" sz="1400" dirty="0" smtClean="0"/>
              <a:t>自社エンジン</a:t>
            </a:r>
            <a:endParaRPr lang="en-US" altLang="ja-JP" sz="1400" dirty="0"/>
          </a:p>
          <a:p>
            <a:pPr algn="ctr"/>
            <a:endParaRPr kumimoji="1" lang="ja-JP" altLang="en-US" sz="1400" dirty="0"/>
          </a:p>
        </p:txBody>
      </p:sp>
      <p:sp>
        <p:nvSpPr>
          <p:cNvPr id="5" name="角丸四角形 4"/>
          <p:cNvSpPr/>
          <p:nvPr/>
        </p:nvSpPr>
        <p:spPr>
          <a:xfrm>
            <a:off x="1980007" y="1564453"/>
            <a:ext cx="1295345" cy="2713390"/>
          </a:xfrm>
          <a:prstGeom prst="roundRect">
            <a:avLst>
              <a:gd name="adj" fmla="val 8393"/>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1400" dirty="0"/>
              <a:t>テクスチャ</a:t>
            </a:r>
            <a:endParaRPr lang="en-US" altLang="ja-JP" sz="1400" dirty="0"/>
          </a:p>
          <a:p>
            <a:pPr algn="ctr"/>
            <a:r>
              <a:rPr lang="en-US" altLang="ja-JP" sz="1400" dirty="0" err="1" smtClean="0"/>
              <a:t>PhotoShop</a:t>
            </a:r>
            <a:endParaRPr lang="en-US" altLang="ja-JP" sz="1400" dirty="0" smtClean="0"/>
          </a:p>
          <a:p>
            <a:pPr algn="ctr"/>
            <a:r>
              <a:rPr lang="en-US" altLang="ja-JP" sz="1400" dirty="0" smtClean="0"/>
              <a:t>Houdini</a:t>
            </a:r>
          </a:p>
        </p:txBody>
      </p:sp>
      <p:sp>
        <p:nvSpPr>
          <p:cNvPr id="7" name="コンテンツ プレースホルダー 2"/>
          <p:cNvSpPr>
            <a:spLocks noGrp="1"/>
          </p:cNvSpPr>
          <p:nvPr>
            <p:ph idx="1"/>
          </p:nvPr>
        </p:nvSpPr>
        <p:spPr>
          <a:xfrm>
            <a:off x="677334" y="4548626"/>
            <a:ext cx="8596668" cy="1925915"/>
          </a:xfrm>
        </p:spPr>
        <p:txBody>
          <a:bodyPr>
            <a:normAutofit/>
          </a:bodyPr>
          <a:lstStyle/>
          <a:p>
            <a:pPr marL="0" indent="0">
              <a:buNone/>
            </a:pPr>
            <a:r>
              <a:rPr lang="en-US" altLang="ja-JP" dirty="0" smtClean="0"/>
              <a:t>VFX/UI</a:t>
            </a:r>
            <a:r>
              <a:rPr lang="ja-JP" altLang="en-US" dirty="0" smtClean="0"/>
              <a:t>データではテクスチャ作成以外はゲームエンジン上のツールを使って</a:t>
            </a:r>
            <a:endParaRPr lang="en-US" altLang="ja-JP" dirty="0" smtClean="0"/>
          </a:p>
          <a:p>
            <a:pPr marL="0" indent="0">
              <a:buNone/>
            </a:pPr>
            <a:r>
              <a:rPr lang="ja-JP" altLang="en-US" dirty="0" smtClean="0"/>
              <a:t>作成していくことが多いです。</a:t>
            </a:r>
            <a:endParaRPr lang="en-US" altLang="ja-JP" dirty="0" smtClean="0"/>
          </a:p>
          <a:p>
            <a:pPr marL="0" indent="0">
              <a:buNone/>
            </a:pPr>
            <a:r>
              <a:rPr lang="ja-JP" altLang="en-US" dirty="0"/>
              <a:t>特</a:t>
            </a:r>
            <a:r>
              <a:rPr lang="ja-JP" altLang="en-US" dirty="0" smtClean="0"/>
              <a:t>に</a:t>
            </a:r>
            <a:r>
              <a:rPr lang="en-US" altLang="ja-JP" dirty="0" smtClean="0"/>
              <a:t>VFX</a:t>
            </a:r>
            <a:r>
              <a:rPr lang="ja-JP" altLang="en-US" dirty="0" smtClean="0"/>
              <a:t>はモデルやアニメーションなど、依存するデータが多いためにデータが</a:t>
            </a:r>
            <a:endParaRPr lang="en-US" altLang="ja-JP" dirty="0" smtClean="0"/>
          </a:p>
          <a:p>
            <a:pPr marL="0" indent="0">
              <a:buNone/>
            </a:pPr>
            <a:r>
              <a:rPr lang="ja-JP" altLang="en-US" dirty="0" smtClean="0"/>
              <a:t>集まるゲームエンジン上でツールを作ったほうが楽なためです。</a:t>
            </a:r>
            <a:endParaRPr lang="en-US" altLang="ja-JP" dirty="0" smtClean="0"/>
          </a:p>
        </p:txBody>
      </p:sp>
      <p:sp>
        <p:nvSpPr>
          <p:cNvPr id="10" name="右矢印 9"/>
          <p:cNvSpPr/>
          <p:nvPr/>
        </p:nvSpPr>
        <p:spPr>
          <a:xfrm>
            <a:off x="5904726" y="2812048"/>
            <a:ext cx="535607" cy="1917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4134781" y="1537984"/>
            <a:ext cx="1608034" cy="2739859"/>
          </a:xfrm>
          <a:prstGeom prst="roundRect">
            <a:avLst>
              <a:gd name="adj" fmla="val 65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VFX / UI</a:t>
            </a:r>
          </a:p>
          <a:p>
            <a:pPr algn="ctr"/>
            <a:r>
              <a:rPr lang="ja-JP" altLang="en-US" sz="1400" dirty="0" smtClean="0"/>
              <a:t>ツール</a:t>
            </a:r>
            <a:endParaRPr lang="en-US" altLang="ja-JP" sz="1400" dirty="0" smtClean="0"/>
          </a:p>
        </p:txBody>
      </p:sp>
      <p:sp>
        <p:nvSpPr>
          <p:cNvPr id="16" name="右矢印 15"/>
          <p:cNvSpPr/>
          <p:nvPr/>
        </p:nvSpPr>
        <p:spPr>
          <a:xfrm>
            <a:off x="3370829" y="2812048"/>
            <a:ext cx="668474" cy="2269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5873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a:t>ゲーム制作の特徴について</a:t>
            </a:r>
            <a:endParaRPr lang="en-US" altLang="ja-JP" b="1" dirty="0"/>
          </a:p>
        </p:txBody>
      </p:sp>
      <p:sp>
        <p:nvSpPr>
          <p:cNvPr id="4" name="コンテンツ プレースホルダー 2"/>
          <p:cNvSpPr txBox="1">
            <a:spLocks/>
          </p:cNvSpPr>
          <p:nvPr/>
        </p:nvSpPr>
        <p:spPr>
          <a:xfrm>
            <a:off x="677334" y="1360799"/>
            <a:ext cx="8596668" cy="4118401"/>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a:lnSpc>
                <a:spcPct val="200000"/>
              </a:lnSpc>
              <a:buFont typeface="Wingdings" panose="05000000000000000000" pitchFamily="2" charset="2"/>
              <a:buChar char="l"/>
            </a:pPr>
            <a:r>
              <a:rPr lang="ja-JP" altLang="en-US" sz="3200" dirty="0"/>
              <a:t>インタラクションを重視した製品開発</a:t>
            </a:r>
            <a:endParaRPr lang="en-US" altLang="ja-JP" sz="3200" dirty="0"/>
          </a:p>
          <a:p>
            <a:pPr>
              <a:lnSpc>
                <a:spcPct val="200000"/>
              </a:lnSpc>
              <a:buFont typeface="Wingdings" panose="05000000000000000000" pitchFamily="2" charset="2"/>
              <a:buChar char="l"/>
            </a:pPr>
            <a:r>
              <a:rPr lang="ja-JP" altLang="en-US" sz="3200" dirty="0" smtClean="0"/>
              <a:t>速度、メモリを意識した制作が必要</a:t>
            </a:r>
            <a:endParaRPr lang="en-US" altLang="ja-JP" sz="3200" dirty="0" smtClean="0"/>
          </a:p>
          <a:p>
            <a:pPr>
              <a:lnSpc>
                <a:spcPct val="200000"/>
              </a:lnSpc>
              <a:buFont typeface="Wingdings" panose="05000000000000000000" pitchFamily="2" charset="2"/>
              <a:buChar char="l"/>
            </a:pPr>
            <a:r>
              <a:rPr lang="ja-JP" altLang="en-US" sz="3200" dirty="0" smtClean="0"/>
              <a:t>作業の繰り返し（リテイク）が多い</a:t>
            </a:r>
            <a:endParaRPr lang="en-US" altLang="ja-JP" sz="3200" dirty="0" smtClean="0"/>
          </a:p>
        </p:txBody>
      </p:sp>
    </p:spTree>
    <p:extLst>
      <p:ext uri="{BB962C8B-B14F-4D97-AF65-F5344CB8AC3E}">
        <p14:creationId xmlns:p14="http://schemas.microsoft.com/office/powerpoint/2010/main" val="41365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57600"/>
          </a:xfrm>
        </p:spPr>
        <p:txBody>
          <a:bodyPr>
            <a:normAutofit/>
          </a:bodyPr>
          <a:lstStyle/>
          <a:p>
            <a:r>
              <a:rPr lang="ja-JP" altLang="en-US" b="1" dirty="0"/>
              <a:t>ゲーム制作の特徴について</a:t>
            </a:r>
            <a:endParaRPr lang="en-US" altLang="ja-JP" b="1" dirty="0"/>
          </a:p>
        </p:txBody>
      </p:sp>
      <p:sp>
        <p:nvSpPr>
          <p:cNvPr id="4" name="コンテンツ プレースホルダー 2"/>
          <p:cNvSpPr txBox="1">
            <a:spLocks/>
          </p:cNvSpPr>
          <p:nvPr/>
        </p:nvSpPr>
        <p:spPr>
          <a:xfrm>
            <a:off x="677334" y="1360799"/>
            <a:ext cx="8596668" cy="4118401"/>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a:lnSpc>
                <a:spcPct val="200000"/>
              </a:lnSpc>
              <a:buFont typeface="Wingdings" panose="05000000000000000000" pitchFamily="2" charset="2"/>
              <a:buChar char="l"/>
            </a:pPr>
            <a:r>
              <a:rPr lang="ja-JP" altLang="en-US" sz="3200" dirty="0">
                <a:solidFill>
                  <a:schemeClr val="bg1">
                    <a:lumMod val="85000"/>
                  </a:schemeClr>
                </a:solidFill>
              </a:rPr>
              <a:t>インタラクションを重視した製品開発</a:t>
            </a:r>
            <a:endParaRPr lang="en-US" altLang="ja-JP" sz="3200" dirty="0">
              <a:solidFill>
                <a:schemeClr val="bg1">
                  <a:lumMod val="85000"/>
                </a:schemeClr>
              </a:solidFill>
            </a:endParaRPr>
          </a:p>
          <a:p>
            <a:pPr>
              <a:lnSpc>
                <a:spcPct val="200000"/>
              </a:lnSpc>
              <a:buFont typeface="Wingdings" panose="05000000000000000000" pitchFamily="2" charset="2"/>
              <a:buChar char="l"/>
            </a:pPr>
            <a:r>
              <a:rPr lang="ja-JP" altLang="en-US" sz="3200" dirty="0" smtClean="0">
                <a:solidFill>
                  <a:schemeClr val="bg1">
                    <a:lumMod val="85000"/>
                  </a:schemeClr>
                </a:solidFill>
              </a:rPr>
              <a:t>速度、メモリを意識した制作が必要</a:t>
            </a:r>
            <a:endParaRPr lang="en-US" altLang="ja-JP" sz="3200" dirty="0" smtClean="0">
              <a:solidFill>
                <a:schemeClr val="bg1">
                  <a:lumMod val="85000"/>
                </a:schemeClr>
              </a:solidFill>
            </a:endParaRPr>
          </a:p>
          <a:p>
            <a:pPr>
              <a:lnSpc>
                <a:spcPct val="200000"/>
              </a:lnSpc>
              <a:buFont typeface="Wingdings" panose="05000000000000000000" pitchFamily="2" charset="2"/>
              <a:buChar char="l"/>
            </a:pPr>
            <a:r>
              <a:rPr lang="ja-JP" altLang="en-US" sz="3200" dirty="0" smtClean="0"/>
              <a:t>作業の繰り返し（リテイク）が多い</a:t>
            </a:r>
            <a:endParaRPr lang="en-US" altLang="ja-JP" sz="3200" dirty="0" smtClean="0"/>
          </a:p>
        </p:txBody>
      </p:sp>
    </p:spTree>
    <p:extLst>
      <p:ext uri="{BB962C8B-B14F-4D97-AF65-F5344CB8AC3E}">
        <p14:creationId xmlns:p14="http://schemas.microsoft.com/office/powerpoint/2010/main" val="51697349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530</TotalTime>
  <Words>530</Words>
  <Application>Microsoft Office PowerPoint</Application>
  <PresentationFormat>ワイド画面</PresentationFormat>
  <Paragraphs>145</Paragraphs>
  <Slides>16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メイリオ</vt:lpstr>
      <vt:lpstr>Arial</vt:lpstr>
      <vt:lpstr>Trebuchet MS</vt:lpstr>
      <vt:lpstr>Wingdings</vt:lpstr>
      <vt:lpstr>Wingdings 3</vt:lpstr>
      <vt:lpstr>ファセット</vt:lpstr>
      <vt:lpstr>ゲーム制作パイプラインのご紹介</vt:lpstr>
      <vt:lpstr>自己紹介</vt:lpstr>
      <vt:lpstr>本日のアジェント</vt:lpstr>
      <vt:lpstr>主なゲーム制作パイプラインの全体図</vt:lpstr>
      <vt:lpstr>モデルデータのパイプライン</vt:lpstr>
      <vt:lpstr>アニメーションデータのパイプライン</vt:lpstr>
      <vt:lpstr>VFX / UI データのパイプライン</vt:lpstr>
      <vt:lpstr>ゲーム制作の特徴について</vt:lpstr>
      <vt:lpstr>ゲーム制作の特徴について</vt:lpstr>
      <vt:lpstr>なぜ「作業の繰り返し」が多いのか？</vt:lpstr>
      <vt:lpstr>ゲーム制作パイプラインで重要なこと</vt:lpstr>
      <vt:lpstr>イテレーション速度 </vt:lpstr>
      <vt:lpstr>ゲーム制作パイプラインでの取り組み </vt:lpstr>
      <vt:lpstr>弊社の制作パイプラインの課題</vt:lpstr>
      <vt:lpstr>最後に</vt:lpstr>
      <vt:lpstr>ご清聴ありがとうございました。</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ゲーム制作パイプラインのご紹介</dc:title>
  <dc:creator>大寺 毅</dc:creator>
  <cp:lastModifiedBy>大寺 毅</cp:lastModifiedBy>
  <cp:revision>51</cp:revision>
  <dcterms:created xsi:type="dcterms:W3CDTF">2018-01-22T00:24:55Z</dcterms:created>
  <dcterms:modified xsi:type="dcterms:W3CDTF">2018-01-29T00:49:05Z</dcterms:modified>
</cp:coreProperties>
</file>